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63" r:id="rId3"/>
    <p:sldId id="258" r:id="rId4"/>
    <p:sldId id="260" r:id="rId5"/>
    <p:sldId id="351" r:id="rId6"/>
    <p:sldId id="316" r:id="rId7"/>
    <p:sldId id="352" r:id="rId8"/>
    <p:sldId id="354" r:id="rId9"/>
    <p:sldId id="353" r:id="rId10"/>
    <p:sldId id="355" r:id="rId11"/>
    <p:sldId id="259" r:id="rId12"/>
    <p:sldId id="264" r:id="rId13"/>
    <p:sldId id="262" r:id="rId14"/>
    <p:sldId id="322" r:id="rId15"/>
    <p:sldId id="369" r:id="rId16"/>
    <p:sldId id="327" r:id="rId17"/>
    <p:sldId id="365" r:id="rId18"/>
    <p:sldId id="329" r:id="rId19"/>
    <p:sldId id="261" r:id="rId20"/>
    <p:sldId id="371" r:id="rId21"/>
    <p:sldId id="357" r:id="rId22"/>
    <p:sldId id="359" r:id="rId23"/>
    <p:sldId id="361" r:id="rId24"/>
    <p:sldId id="266" r:id="rId25"/>
    <p:sldId id="267" r:id="rId26"/>
    <p:sldId id="286" r:id="rId27"/>
    <p:sldId id="363" r:id="rId28"/>
    <p:sldId id="276" r:id="rId29"/>
    <p:sldId id="289" r:id="rId30"/>
    <p:sldId id="339" r:id="rId31"/>
    <p:sldId id="340" r:id="rId32"/>
    <p:sldId id="370" r:id="rId33"/>
    <p:sldId id="326" r:id="rId34"/>
    <p:sldId id="366" r:id="rId35"/>
    <p:sldId id="367" r:id="rId36"/>
    <p:sldId id="368" r:id="rId37"/>
    <p:sldId id="330" r:id="rId38"/>
    <p:sldId id="334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" id="{53A936E2-BE3E-2041-ABCF-3EDB72F946B7}">
          <p14:sldIdLst>
            <p14:sldId id="257"/>
            <p14:sldId id="263"/>
            <p14:sldId id="258"/>
            <p14:sldId id="260"/>
            <p14:sldId id="351"/>
            <p14:sldId id="316"/>
            <p14:sldId id="352"/>
            <p14:sldId id="354"/>
            <p14:sldId id="353"/>
            <p14:sldId id="355"/>
            <p14:sldId id="259"/>
            <p14:sldId id="264"/>
            <p14:sldId id="262"/>
            <p14:sldId id="322"/>
            <p14:sldId id="369"/>
            <p14:sldId id="327"/>
            <p14:sldId id="365"/>
            <p14:sldId id="329"/>
            <p14:sldId id="261"/>
            <p14:sldId id="371"/>
            <p14:sldId id="357"/>
            <p14:sldId id="359"/>
            <p14:sldId id="361"/>
            <p14:sldId id="266"/>
            <p14:sldId id="267"/>
            <p14:sldId id="286"/>
            <p14:sldId id="363"/>
            <p14:sldId id="276"/>
            <p14:sldId id="289"/>
            <p14:sldId id="339"/>
            <p14:sldId id="340"/>
            <p14:sldId id="370"/>
            <p14:sldId id="326"/>
            <p14:sldId id="366"/>
            <p14:sldId id="367"/>
            <p14:sldId id="368"/>
            <p14:sldId id="330"/>
            <p14:sldId id="33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4092"/>
    <p:restoredTop sz="94720"/>
  </p:normalViewPr>
  <p:slideViewPr>
    <p:cSldViewPr snapToGrid="0" snapToObjects="1">
      <p:cViewPr varScale="1">
        <p:scale>
          <a:sx n="61" d="100"/>
          <a:sy n="61" d="100"/>
        </p:scale>
        <p:origin x="248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png>
</file>

<file path=ppt/media/image4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90669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85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570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524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6983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745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942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19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862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0696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826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0ACFB-A197-40D6-A2DF-0D6E5AD8FACD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3B724-9071-42AF-90C9-F8E709F8B2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1956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icrosoft.com/en-us/research/publication/comprehensive-reachability-refutation-and-witnesses-generation-via-language-and-tooling-co-design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organ-Stanley/morphir-bosque" TargetMode="External"/><Relationship Id="rId2" Type="http://schemas.openxmlformats.org/officeDocument/2006/relationships/hyperlink" Target="https://github.com/microsoft/BosqueLanguage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B17F2CA-7620-48D3-8C4D-CC5A8811D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520493"/>
            <a:ext cx="10515600" cy="1952789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/>
              <a:t>High Assurance Software with Bosque</a:t>
            </a:r>
            <a:br>
              <a:rPr lang="en-US" sz="3200" dirty="0"/>
            </a:br>
            <a:br>
              <a:rPr lang="en-US" sz="1800" dirty="0"/>
            </a:br>
            <a:r>
              <a:rPr lang="en-US" sz="2000" dirty="0"/>
              <a:t>Mark Marron</a:t>
            </a:r>
            <a:br>
              <a:rPr lang="en-US" sz="2000" dirty="0"/>
            </a:br>
            <a:r>
              <a:rPr lang="en-US" sz="2000" i="1" dirty="0"/>
              <a:t>Microsoft Research</a:t>
            </a:r>
            <a:br>
              <a:rPr lang="en-US" sz="3200" dirty="0"/>
            </a:br>
            <a:r>
              <a:rPr lang="en-US" sz="1800" i="1" dirty="0"/>
              <a:t>November 2021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699CF6C-D850-4D3D-9F9B-C3FB2E8E3C2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28" b="352"/>
          <a:stretch/>
        </p:blipFill>
        <p:spPr>
          <a:xfrm>
            <a:off x="20" y="1"/>
            <a:ext cx="12191979" cy="423948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F67081AC-C975-4F01-8D9F-86DB05614A08}"/>
              </a:ext>
            </a:extLst>
          </p:cNvPr>
          <p:cNvSpPr/>
          <p:nvPr/>
        </p:nvSpPr>
        <p:spPr>
          <a:xfrm>
            <a:off x="0" y="4008651"/>
            <a:ext cx="2719755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Scott </a:t>
            </a:r>
            <a:r>
              <a:rPr kumimoji="0" lang="en-US" sz="9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Hazdra</a:t>
            </a:r>
            <a:r>
              <a:rPr kumimoji="0" lang="en-US" sz="9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- Own work, CC BY-SA 3.0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102616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0133A-2558-4649-BA09-EB57CF86EB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Typed Numbers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4B37435-BB44-1E49-9B56-3911AEC1F425}"/>
              </a:ext>
            </a:extLst>
          </p:cNvPr>
          <p:cNvSpPr txBox="1"/>
          <p:nvPr/>
        </p:nvSpPr>
        <p:spPr>
          <a:xfrm>
            <a:off x="1788125" y="2438570"/>
            <a:ext cx="40931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ahrenheit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3F5C2D-346A-1546-84C3-F9D1D53DCA62}"/>
              </a:ext>
            </a:extLst>
          </p:cNvPr>
          <p:cNvSpPr txBox="1"/>
          <p:nvPr/>
        </p:nvSpPr>
        <p:spPr>
          <a:xfrm>
            <a:off x="1788125" y="4264794"/>
            <a:ext cx="609805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&amp;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invariant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value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&lt;=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460488-3DAD-8F45-851B-4D002F4333D6}"/>
              </a:ext>
            </a:extLst>
          </p:cNvPr>
          <p:cNvSpPr txBox="1"/>
          <p:nvPr/>
        </p:nvSpPr>
        <p:spPr>
          <a:xfrm>
            <a:off x="6364760" y="4286010"/>
            <a:ext cx="609805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Percentage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 101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Percentage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  //Runtime Error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p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-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Percentage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q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=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 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+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25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Percentage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 //Runtime Error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69A75EB-2E52-EB43-B345-7191ED379CF8}"/>
              </a:ext>
            </a:extLst>
          </p:cNvPr>
          <p:cNvSpPr txBox="1"/>
          <p:nvPr/>
        </p:nvSpPr>
        <p:spPr>
          <a:xfrm>
            <a:off x="6364760" y="2376274"/>
            <a:ext cx="6098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99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check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&lt;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b="1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6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0B0D3-35A9-4742-B994-80723C21F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Bosque Checker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CA9612-095C-B440-A9EB-DACDD386C4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5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2A44A0-D25B-4F54-AAD5-D56086893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Intermediate Representation for Reasoning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F687B89-1E74-429E-B9C1-C6D2B43A25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9262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Traditionally intermediate representations were used in compilers to simplify mapping from source to efficient assembly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Verifiers, testing tools, refactoring systems, etc. all need to reason about IR behavior</a:t>
            </a:r>
          </a:p>
          <a:p>
            <a:pPr lvl="1"/>
            <a:r>
              <a:rPr lang="en-US" dirty="0"/>
              <a:t>Effectiveness of these systems is severely limited by foundational aspects in mainstream programming (IR) languages</a:t>
            </a:r>
          </a:p>
          <a:p>
            <a:pPr lvl="1"/>
            <a:r>
              <a:rPr lang="en-US" dirty="0"/>
              <a:t>Can we build core-language IR that, by design, excludes features that cause analysis problems?</a:t>
            </a:r>
          </a:p>
          <a:p>
            <a:pPr lvl="1"/>
            <a:r>
              <a:rPr lang="en-US" dirty="0"/>
              <a:t>What impact does this have on our ability to do program reasoning build practical/effective compilers and developer tooling?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0540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DC012DF-3C60-405E-BB85-36F7EC316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 to Deep Understanding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598233-ECBB-4C2F-BF63-0D93D7A0E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989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Why is </a:t>
            </a:r>
            <a:r>
              <a:rPr lang="en-US" i="1" dirty="0"/>
              <a:t>deep understanding</a:t>
            </a:r>
            <a:r>
              <a:rPr lang="en-US" dirty="0"/>
              <a:t> of code hard?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Loop/Inductive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Mutable State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Identity and Equality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Non-determinism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dirty="0"/>
              <a:t>These are long-standing research problems:</a:t>
            </a:r>
          </a:p>
          <a:p>
            <a:pPr lvl="1"/>
            <a:r>
              <a:rPr lang="en-US" dirty="0"/>
              <a:t>Mutable state and Invariants – Floyd/Hoare logic in 1969</a:t>
            </a:r>
          </a:p>
          <a:p>
            <a:pPr lvl="1"/>
            <a:r>
              <a:rPr lang="en-US" dirty="0"/>
              <a:t>Identity and equality – aliasing nearly 40 years of papers</a:t>
            </a:r>
          </a:p>
        </p:txBody>
      </p:sp>
    </p:spTree>
    <p:extLst>
      <p:ext uri="{BB962C8B-B14F-4D97-AF65-F5344CB8AC3E}">
        <p14:creationId xmlns:p14="http://schemas.microsoft.com/office/powerpoint/2010/main" val="17416525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2B6FB6-6303-483E-BB89-10D0CAF7B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Looping and Iterative Constructs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B25F40-AB99-4131-AACA-11965103F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Can we really get rid of loops (and minimize recursion)?</a:t>
            </a:r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In practice though most loops are really instances of a small set of common </a:t>
            </a:r>
            <a:r>
              <a:rPr lang="en-US" u="sng" dirty="0"/>
              <a:t>idioms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Anecdotal evidence includes libraries like C# LINQ, Java Streams, </a:t>
            </a:r>
            <a:r>
              <a:rPr lang="en-US" dirty="0" err="1"/>
              <a:t>lodash</a:t>
            </a:r>
            <a:r>
              <a:rPr lang="en-US" dirty="0"/>
              <a:t> (JavaScript), etc.</a:t>
            </a:r>
          </a:p>
          <a:p>
            <a:pPr lvl="1"/>
            <a:r>
              <a:rPr lang="en-US" dirty="0"/>
              <a:t>Empirical evidence arrived in 2018 with “Mining Semantic Loop Idioms” by Allamanis et. al.</a:t>
            </a:r>
          </a:p>
          <a:p>
            <a:pPr marL="0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55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AC60-90A1-49EE-9DE8-604C2CC2C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BosqueIR</a:t>
            </a:r>
            <a:r>
              <a:rPr lang="en-US" dirty="0"/>
              <a:t> =&gt; SMT Formula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B3D2-35EC-49EB-836A-81B30D6B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17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By construction most </a:t>
            </a:r>
            <a:r>
              <a:rPr lang="en-US" dirty="0" err="1"/>
              <a:t>BosqueIR</a:t>
            </a:r>
            <a:r>
              <a:rPr lang="en-US" dirty="0"/>
              <a:t> constructs are 1-1 with SMT theories</a:t>
            </a:r>
          </a:p>
          <a:p>
            <a:pPr lvl="1"/>
            <a:r>
              <a:rPr lang="en-US" dirty="0"/>
              <a:t>Nat/Int =&gt; </a:t>
            </a:r>
            <a:r>
              <a:rPr lang="en-US" dirty="0" err="1"/>
              <a:t>BitVector</a:t>
            </a:r>
            <a:r>
              <a:rPr lang="en-US" dirty="0"/>
              <a:t>, Float/Decimal =&gt; Real, String =&gt; String, …</a:t>
            </a:r>
          </a:p>
          <a:p>
            <a:pPr lvl="1"/>
            <a:r>
              <a:rPr lang="en-US" dirty="0"/>
              <a:t>Tuples, Records, ADT =&gt; Theory of Constructors</a:t>
            </a:r>
          </a:p>
          <a:p>
            <a:pPr lvl="1"/>
            <a:r>
              <a:rPr lang="en-US" dirty="0"/>
              <a:t>Functions =&gt; define-fun</a:t>
            </a:r>
          </a:p>
          <a:p>
            <a:pPr lvl="1"/>
            <a:r>
              <a:rPr lang="en-US" dirty="0"/>
              <a:t>Collections =&gt; Constructors, Decidable QBVF, and Inductive Reduce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Technical details in our report:</a:t>
            </a:r>
          </a:p>
          <a:p>
            <a:pPr lvl="1"/>
            <a:r>
              <a:rPr lang="en-US" dirty="0">
                <a:hlinkClick r:id="rId2"/>
              </a:rPr>
              <a:t>Comprehensive Reachability Refutation and Witnesses Generation via Language and Tooling Co-Design</a:t>
            </a:r>
            <a:endParaRPr lang="en-US" dirty="0"/>
          </a:p>
          <a:p>
            <a:pPr lvl="1"/>
            <a:r>
              <a:rPr lang="en-US" dirty="0"/>
              <a:t>Happy to discuss more detail for those interested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6241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95C313-54E5-49ED-8D04-7B0E6A294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Checker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780677-91DE-41BF-A22C-E38452210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an ideal world we would convert program to logical </a:t>
            </a:r>
            <a:r>
              <a:rPr lang="en-US"/>
              <a:t>representation and prove </a:t>
            </a:r>
            <a:r>
              <a:rPr lang="en-US" dirty="0"/>
              <a:t>every error impossible </a:t>
            </a:r>
            <a:r>
              <a:rPr lang="en-US" u="sng" dirty="0"/>
              <a:t>or</a:t>
            </a:r>
            <a:r>
              <a:rPr lang="en-US" dirty="0"/>
              <a:t> produce a witness input</a:t>
            </a:r>
          </a:p>
          <a:p>
            <a:pPr lvl="1"/>
            <a:r>
              <a:rPr lang="en-US" dirty="0"/>
              <a:t>In the real world solvers timeout and induction heuristics fail</a:t>
            </a:r>
          </a:p>
          <a:p>
            <a:pPr lvl="1"/>
            <a:r>
              <a:rPr lang="en-US" dirty="0"/>
              <a:t>The Bosque approach is to embrace this and succeed even when things fail</a:t>
            </a:r>
          </a:p>
          <a:p>
            <a:pPr lvl="2"/>
            <a:r>
              <a:rPr lang="en-US" dirty="0"/>
              <a:t>Strive for succuss</a:t>
            </a:r>
          </a:p>
          <a:p>
            <a:pPr lvl="2"/>
            <a:r>
              <a:rPr lang="en-US" dirty="0"/>
              <a:t>Resilience on failure </a:t>
            </a:r>
          </a:p>
          <a:p>
            <a:pPr marL="0" indent="0">
              <a:buNone/>
            </a:pPr>
            <a:r>
              <a:rPr lang="en-US" dirty="0"/>
              <a:t>Hierarchy of </a:t>
            </a:r>
            <a:r>
              <a:rPr lang="en-US" u="sng" dirty="0"/>
              <a:t>confidence boosting</a:t>
            </a:r>
            <a:r>
              <a:rPr lang="en-US" dirty="0"/>
              <a:t> results :</a:t>
            </a:r>
          </a:p>
          <a:p>
            <a:pPr marL="457200" lvl="1" indent="0">
              <a:buNone/>
            </a:pPr>
            <a:r>
              <a:rPr lang="en-US" dirty="0"/>
              <a:t>1a.  Proof that the error is infeasible on all possible executions </a:t>
            </a:r>
          </a:p>
          <a:p>
            <a:pPr marL="457200" lvl="1" indent="0">
              <a:buNone/>
            </a:pPr>
            <a:r>
              <a:rPr lang="en-US" dirty="0"/>
              <a:t>1b.  Feasibility witness input that triggers the target error</a:t>
            </a:r>
          </a:p>
          <a:p>
            <a:pPr marL="457200" lvl="1" indent="0">
              <a:buNone/>
            </a:pPr>
            <a:r>
              <a:rPr lang="en-US" dirty="0"/>
              <a:t>2a.  Proof that the error is infeasible on a simplified set of executions</a:t>
            </a:r>
          </a:p>
          <a:p>
            <a:pPr marL="457200" lvl="1" indent="0">
              <a:buNone/>
            </a:pPr>
            <a:r>
              <a:rPr lang="en-US" dirty="0"/>
              <a:t>2b.  No witness input found before search time exhausted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50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89E0EA7-E73D-4A43-B729-7E2DB67D9226}"/>
              </a:ext>
            </a:extLst>
          </p:cNvPr>
          <p:cNvSpPr/>
          <p:nvPr/>
        </p:nvSpPr>
        <p:spPr>
          <a:xfrm>
            <a:off x="5002656" y="1486233"/>
            <a:ext cx="1409074" cy="1079150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Small Refute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0D5C65-47CA-444A-99C2-7E73488A7738}"/>
              </a:ext>
            </a:extLst>
          </p:cNvPr>
          <p:cNvSpPr txBox="1"/>
          <p:nvPr/>
        </p:nvSpPr>
        <p:spPr>
          <a:xfrm>
            <a:off x="5196271" y="374422"/>
            <a:ext cx="100810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Error</a:t>
            </a:r>
            <a:endParaRPr lang="en-US" sz="2400" b="1" u="sng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538EA24-098D-4858-88AD-500870A4A88D}"/>
              </a:ext>
            </a:extLst>
          </p:cNvPr>
          <p:cNvSpPr/>
          <p:nvPr/>
        </p:nvSpPr>
        <p:spPr>
          <a:xfrm>
            <a:off x="8569694" y="1486233"/>
            <a:ext cx="1395334" cy="1081984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Full </a:t>
            </a:r>
          </a:p>
          <a:p>
            <a:pPr algn="ctr"/>
            <a:r>
              <a:rPr lang="en-US" sz="2800" dirty="0"/>
              <a:t>Refute</a:t>
            </a: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62118EC8-6C08-46BD-B26C-592CC580ACF6}"/>
              </a:ext>
            </a:extLst>
          </p:cNvPr>
          <p:cNvSpPr/>
          <p:nvPr/>
        </p:nvSpPr>
        <p:spPr>
          <a:xfrm>
            <a:off x="4959555" y="4315837"/>
            <a:ext cx="1496527" cy="906905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Small Witness</a:t>
            </a:r>
            <a:endParaRPr lang="en-US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5E99556-41BF-4696-B1D4-1DDF523F644E}"/>
              </a:ext>
            </a:extLst>
          </p:cNvPr>
          <p:cNvSpPr/>
          <p:nvPr/>
        </p:nvSpPr>
        <p:spPr>
          <a:xfrm>
            <a:off x="2008357" y="4315838"/>
            <a:ext cx="1496528" cy="906905"/>
          </a:xfrm>
          <a:prstGeom prst="roundRect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800" dirty="0"/>
              <a:t>Large Witness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66A2EE-9218-45F9-B576-CB7437F1D377}"/>
              </a:ext>
            </a:extLst>
          </p:cNvPr>
          <p:cNvSpPr txBox="1"/>
          <p:nvPr/>
        </p:nvSpPr>
        <p:spPr>
          <a:xfrm>
            <a:off x="10147669" y="2906270"/>
            <a:ext cx="147055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1a</a:t>
            </a:r>
            <a:r>
              <a:rPr lang="en-US" sz="2800" b="1" dirty="0"/>
              <a:t> Success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0A2E66B-6ABB-4B91-8B42-0BBD1E45A7FC}"/>
              </a:ext>
            </a:extLst>
          </p:cNvPr>
          <p:cNvSpPr txBox="1"/>
          <p:nvPr/>
        </p:nvSpPr>
        <p:spPr>
          <a:xfrm>
            <a:off x="3651908" y="5869295"/>
            <a:ext cx="13339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 dirty="0"/>
              <a:t>1b </a:t>
            </a:r>
            <a:r>
              <a:rPr lang="en-US" sz="2800" b="1" dirty="0"/>
              <a:t>Success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DFDB722-CEC7-4F56-A81A-80CF408B7DEF}"/>
              </a:ext>
            </a:extLst>
          </p:cNvPr>
          <p:cNvSpPr txBox="1"/>
          <p:nvPr/>
        </p:nvSpPr>
        <p:spPr>
          <a:xfrm>
            <a:off x="562131" y="5872785"/>
            <a:ext cx="14837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u="sng"/>
              <a:t>2b</a:t>
            </a:r>
            <a:r>
              <a:rPr lang="en-US" sz="2800" b="1"/>
              <a:t> </a:t>
            </a:r>
            <a:r>
              <a:rPr lang="en-US" sz="2800" b="1" dirty="0"/>
              <a:t>Success</a:t>
            </a:r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C1687399-095C-449E-9DA6-7B2AE1977634}"/>
              </a:ext>
            </a:extLst>
          </p:cNvPr>
          <p:cNvSpPr/>
          <p:nvPr/>
        </p:nvSpPr>
        <p:spPr>
          <a:xfrm>
            <a:off x="5564786" y="864192"/>
            <a:ext cx="284813" cy="461665"/>
          </a:xfrm>
          <a:prstGeom prst="downArrow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Arrow: Curved Up 23">
            <a:extLst>
              <a:ext uri="{FF2B5EF4-FFF2-40B4-BE49-F238E27FC236}">
                <a16:creationId xmlns:a16="http://schemas.microsoft.com/office/drawing/2014/main" id="{764737B0-CA74-4123-9078-6A60255BE92A}"/>
              </a:ext>
            </a:extLst>
          </p:cNvPr>
          <p:cNvSpPr/>
          <p:nvPr/>
        </p:nvSpPr>
        <p:spPr>
          <a:xfrm rot="5400000">
            <a:off x="4476670" y="1880745"/>
            <a:ext cx="615626" cy="364363"/>
          </a:xfrm>
          <a:prstGeom prst="curvedUp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A3CD99A-95F7-4BB3-85EF-0725599BA8AD}"/>
              </a:ext>
            </a:extLst>
          </p:cNvPr>
          <p:cNvCxnSpPr>
            <a:cxnSpLocks/>
            <a:stCxn id="2" idx="3"/>
            <a:endCxn id="9" idx="1"/>
          </p:cNvCxnSpPr>
          <p:nvPr/>
        </p:nvCxnSpPr>
        <p:spPr>
          <a:xfrm>
            <a:off x="6411730" y="2025808"/>
            <a:ext cx="2157964" cy="1417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5DA2C7B1-A977-4513-97DE-7E631EF480C2}"/>
              </a:ext>
            </a:extLst>
          </p:cNvPr>
          <p:cNvCxnSpPr>
            <a:cxnSpLocks/>
            <a:stCxn id="2" idx="2"/>
            <a:endCxn id="11" idx="0"/>
          </p:cNvCxnSpPr>
          <p:nvPr/>
        </p:nvCxnSpPr>
        <p:spPr>
          <a:xfrm>
            <a:off x="5707193" y="2565383"/>
            <a:ext cx="626" cy="1750454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444E968-F865-432D-8208-7260E10D5C9A}"/>
              </a:ext>
            </a:extLst>
          </p:cNvPr>
          <p:cNvCxnSpPr>
            <a:cxnSpLocks/>
            <a:stCxn id="11" idx="1"/>
            <a:endCxn id="13" idx="3"/>
          </p:cNvCxnSpPr>
          <p:nvPr/>
        </p:nvCxnSpPr>
        <p:spPr>
          <a:xfrm flipH="1">
            <a:off x="3504885" y="4769290"/>
            <a:ext cx="1454670" cy="1"/>
          </a:xfrm>
          <a:prstGeom prst="straightConnector1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or: Elbow 50">
            <a:extLst>
              <a:ext uri="{FF2B5EF4-FFF2-40B4-BE49-F238E27FC236}">
                <a16:creationId xmlns:a16="http://schemas.microsoft.com/office/drawing/2014/main" id="{4EA092AD-3507-4089-887F-B817147F78B2}"/>
              </a:ext>
            </a:extLst>
          </p:cNvPr>
          <p:cNvCxnSpPr>
            <a:cxnSpLocks/>
            <a:stCxn id="9" idx="2"/>
            <a:endCxn id="11" idx="3"/>
          </p:cNvCxnSpPr>
          <p:nvPr/>
        </p:nvCxnSpPr>
        <p:spPr>
          <a:xfrm rot="5400000">
            <a:off x="6761186" y="2263114"/>
            <a:ext cx="2201073" cy="2811279"/>
          </a:xfrm>
          <a:prstGeom prst="bentConnector2">
            <a:avLst/>
          </a:prstGeom>
          <a:ln w="28575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Arrow: Down 57">
            <a:extLst>
              <a:ext uri="{FF2B5EF4-FFF2-40B4-BE49-F238E27FC236}">
                <a16:creationId xmlns:a16="http://schemas.microsoft.com/office/drawing/2014/main" id="{3559CC96-DA9D-487E-A6A3-0B18CE1834B6}"/>
              </a:ext>
            </a:extLst>
          </p:cNvPr>
          <p:cNvSpPr/>
          <p:nvPr/>
        </p:nvSpPr>
        <p:spPr>
          <a:xfrm rot="19883614">
            <a:off x="3599742" y="5347444"/>
            <a:ext cx="278852" cy="747693"/>
          </a:xfrm>
          <a:prstGeom prst="downArrow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Arrow: Down 59">
            <a:extLst>
              <a:ext uri="{FF2B5EF4-FFF2-40B4-BE49-F238E27FC236}">
                <a16:creationId xmlns:a16="http://schemas.microsoft.com/office/drawing/2014/main" id="{B2C82F23-5D12-4070-8230-E12F9AAB95F0}"/>
              </a:ext>
            </a:extLst>
          </p:cNvPr>
          <p:cNvSpPr/>
          <p:nvPr/>
        </p:nvSpPr>
        <p:spPr>
          <a:xfrm rot="19219533">
            <a:off x="10079784" y="2520113"/>
            <a:ext cx="278852" cy="747693"/>
          </a:xfrm>
          <a:prstGeom prst="downArrow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Arrow: Down 61">
            <a:extLst>
              <a:ext uri="{FF2B5EF4-FFF2-40B4-BE49-F238E27FC236}">
                <a16:creationId xmlns:a16="http://schemas.microsoft.com/office/drawing/2014/main" id="{80AD8FB2-80E9-46E4-8725-BC7EFB6DC6E8}"/>
              </a:ext>
            </a:extLst>
          </p:cNvPr>
          <p:cNvSpPr/>
          <p:nvPr/>
        </p:nvSpPr>
        <p:spPr>
          <a:xfrm rot="1716386" flipH="1">
            <a:off x="1761086" y="5335441"/>
            <a:ext cx="278852" cy="747693"/>
          </a:xfrm>
          <a:prstGeom prst="downArrow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Arrow: Down 63">
            <a:extLst>
              <a:ext uri="{FF2B5EF4-FFF2-40B4-BE49-F238E27FC236}">
                <a16:creationId xmlns:a16="http://schemas.microsoft.com/office/drawing/2014/main" id="{73801681-AFA0-4530-B6DB-95A0A957E065}"/>
              </a:ext>
            </a:extLst>
          </p:cNvPr>
          <p:cNvSpPr/>
          <p:nvPr/>
        </p:nvSpPr>
        <p:spPr>
          <a:xfrm rot="1716386" flipH="1">
            <a:off x="4730190" y="5329694"/>
            <a:ext cx="278852" cy="747693"/>
          </a:xfrm>
          <a:prstGeom prst="downArrow">
            <a:avLst/>
          </a:prstGeom>
          <a:solidFill>
            <a:schemeClr val="bg1"/>
          </a:solidFill>
          <a:ln w="317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1489F8C-6592-4718-963A-5267993A135F}"/>
              </a:ext>
            </a:extLst>
          </p:cNvPr>
          <p:cNvSpPr txBox="1"/>
          <p:nvPr/>
        </p:nvSpPr>
        <p:spPr>
          <a:xfrm>
            <a:off x="7060683" y="1456106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Yes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0EE1BBD-644F-475B-8E78-3483A7CE7350}"/>
              </a:ext>
            </a:extLst>
          </p:cNvPr>
          <p:cNvSpPr txBox="1"/>
          <p:nvPr/>
        </p:nvSpPr>
        <p:spPr>
          <a:xfrm>
            <a:off x="10147669" y="2370739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Yes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A74F8A1-9DC7-4840-BB3F-3CCFA107049D}"/>
              </a:ext>
            </a:extLst>
          </p:cNvPr>
          <p:cNvSpPr txBox="1"/>
          <p:nvPr/>
        </p:nvSpPr>
        <p:spPr>
          <a:xfrm>
            <a:off x="4961228" y="5564363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Yes</a:t>
            </a:r>
            <a:endParaRPr lang="en-US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9D6D7D03-3609-489E-9274-6C6DF5AF44CC}"/>
              </a:ext>
            </a:extLst>
          </p:cNvPr>
          <p:cNvSpPr txBox="1"/>
          <p:nvPr/>
        </p:nvSpPr>
        <p:spPr>
          <a:xfrm>
            <a:off x="2875563" y="5588204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Yes</a:t>
            </a:r>
            <a:endParaRPr lang="en-US" dirty="0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325FBF3-FA2F-438B-B5A5-1D9641E04E81}"/>
              </a:ext>
            </a:extLst>
          </p:cNvPr>
          <p:cNvSpPr txBox="1"/>
          <p:nvPr/>
        </p:nvSpPr>
        <p:spPr>
          <a:xfrm>
            <a:off x="8728045" y="4020104"/>
            <a:ext cx="19287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</a:t>
            </a:r>
          </a:p>
          <a:p>
            <a:pPr algn="ctr"/>
            <a:r>
              <a:rPr lang="en-US" sz="2800" dirty="0"/>
              <a:t>&amp;</a:t>
            </a:r>
          </a:p>
          <a:p>
            <a:pPr algn="ctr"/>
            <a:r>
              <a:rPr lang="en-US" sz="2800" b="1" u="sng" dirty="0"/>
              <a:t>2a</a:t>
            </a:r>
            <a:r>
              <a:rPr lang="en-US" sz="2800" b="1" dirty="0"/>
              <a:t> Success</a:t>
            </a:r>
            <a:endParaRPr lang="en-US" sz="2400" b="1" dirty="0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027EB52-0A12-4D49-AC3C-D580D2872B1E}"/>
              </a:ext>
            </a:extLst>
          </p:cNvPr>
          <p:cNvSpPr txBox="1"/>
          <p:nvPr/>
        </p:nvSpPr>
        <p:spPr>
          <a:xfrm>
            <a:off x="5625998" y="3349058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</a:t>
            </a:r>
            <a:endParaRPr lang="en-US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B37B698-DFFB-4DF7-8263-27FD454F7494}"/>
              </a:ext>
            </a:extLst>
          </p:cNvPr>
          <p:cNvSpPr txBox="1"/>
          <p:nvPr/>
        </p:nvSpPr>
        <p:spPr>
          <a:xfrm>
            <a:off x="3880921" y="4349621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</a:t>
            </a:r>
            <a:endParaRPr lang="en-US" dirty="0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D945903D-9418-477A-B63F-32F459F3E042}"/>
              </a:ext>
            </a:extLst>
          </p:cNvPr>
          <p:cNvSpPr txBox="1"/>
          <p:nvPr/>
        </p:nvSpPr>
        <p:spPr>
          <a:xfrm>
            <a:off x="1923524" y="5564363"/>
            <a:ext cx="7719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No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62EA6BF-EC3E-4F40-8F50-0E93DD5B56D7}"/>
              </a:ext>
            </a:extLst>
          </p:cNvPr>
          <p:cNvSpPr txBox="1"/>
          <p:nvPr/>
        </p:nvSpPr>
        <p:spPr>
          <a:xfrm>
            <a:off x="2349517" y="1571500"/>
            <a:ext cx="27171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Input Size </a:t>
            </a:r>
          </a:p>
          <a:p>
            <a:pPr algn="ctr"/>
            <a:r>
              <a:rPr lang="en-US" sz="2400" dirty="0"/>
              <a:t>&amp;</a:t>
            </a:r>
          </a:p>
          <a:p>
            <a:pPr algn="ctr"/>
            <a:r>
              <a:rPr lang="en-US" sz="2400" dirty="0"/>
              <a:t>Number </a:t>
            </a:r>
            <a:r>
              <a:rPr lang="en-US" sz="2400" dirty="0" err="1"/>
              <a:t>Bitwidth</a:t>
            </a:r>
            <a:r>
              <a:rPr lang="en-US" sz="2400" dirty="0"/>
              <a:t> </a:t>
            </a:r>
          </a:p>
        </p:txBody>
      </p:sp>
      <p:sp>
        <p:nvSpPr>
          <p:cNvPr id="94" name="Arrow: Curved Up 93">
            <a:extLst>
              <a:ext uri="{FF2B5EF4-FFF2-40B4-BE49-F238E27FC236}">
                <a16:creationId xmlns:a16="http://schemas.microsoft.com/office/drawing/2014/main" id="{A8EBE431-9CF7-4E1D-8DD0-ABA18E28C527}"/>
              </a:ext>
            </a:extLst>
          </p:cNvPr>
          <p:cNvSpPr/>
          <p:nvPr/>
        </p:nvSpPr>
        <p:spPr>
          <a:xfrm rot="19103331">
            <a:off x="6190158" y="5065402"/>
            <a:ext cx="615626" cy="364363"/>
          </a:xfrm>
          <a:prstGeom prst="curvedUp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09697114-E664-4FDD-B25B-2380F0D66F67}"/>
              </a:ext>
            </a:extLst>
          </p:cNvPr>
          <p:cNvSpPr txBox="1"/>
          <p:nvPr/>
        </p:nvSpPr>
        <p:spPr>
          <a:xfrm>
            <a:off x="6171935" y="4887254"/>
            <a:ext cx="2447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Input Size </a:t>
            </a:r>
          </a:p>
          <a:p>
            <a:pPr algn="ctr"/>
            <a:r>
              <a:rPr lang="en-US" sz="2400" dirty="0"/>
              <a:t>&amp;</a:t>
            </a:r>
          </a:p>
          <a:p>
            <a:pPr algn="ctr"/>
            <a:r>
              <a:rPr lang="en-US" sz="2400" dirty="0"/>
              <a:t>Number </a:t>
            </a:r>
            <a:r>
              <a:rPr lang="en-US" sz="2400" dirty="0" err="1"/>
              <a:t>Bitwidth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7582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21">
            <a:hlinkClick r:id="" action="ppaction://media"/>
            <a:extLst>
              <a:ext uri="{FF2B5EF4-FFF2-40B4-BE49-F238E27FC236}">
                <a16:creationId xmlns:a16="http://schemas.microsoft.com/office/drawing/2014/main" id="{E82E05EA-CC54-6A48-A704-688F6F5666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0067" y="499025"/>
            <a:ext cx="9951865" cy="5859949"/>
          </a:xfrm>
        </p:spPr>
      </p:pic>
    </p:spTree>
    <p:extLst>
      <p:ext uri="{BB962C8B-B14F-4D97-AF65-F5344CB8AC3E}">
        <p14:creationId xmlns:p14="http://schemas.microsoft.com/office/powerpoint/2010/main" val="101963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26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94DB6-8E5C-E64D-AA74-67DA239D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APIs </a:t>
            </a:r>
            <a:r>
              <a:rPr lang="en-US"/>
              <a:t>with Bosque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241B1F-F102-B844-9750-980C451F13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3772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14F7A2A5-9CC4-D34B-A580-D48A2CC64F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1172" y="340692"/>
            <a:ext cx="10489656" cy="6176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607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63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351AF4-4170-6544-843C-72320C64E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Future of the Cloud is APIs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767AAD8-960D-9E4E-B009-7AF84ACEF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We want to build a rich software ecosystem for the cloud</a:t>
            </a:r>
          </a:p>
          <a:p>
            <a:pPr lvl="1"/>
            <a:r>
              <a:rPr lang="en-US" dirty="0"/>
              <a:t>This needs some sort of API language to enable</a:t>
            </a:r>
          </a:p>
          <a:p>
            <a:pPr lvl="1"/>
            <a:r>
              <a:rPr lang="en-US" dirty="0"/>
              <a:t>Consumption, creation, discovery, execution, and lifecycle management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dirty="0"/>
              <a:t>Existing tooling is flexible but fundamentally limiting</a:t>
            </a:r>
          </a:p>
          <a:p>
            <a:pPr lvl="1"/>
            <a:r>
              <a:rPr lang="en-US" dirty="0"/>
              <a:t>Error prone to use and limited tooling for consumption/production</a:t>
            </a:r>
          </a:p>
          <a:p>
            <a:pPr lvl="1"/>
            <a:endParaRPr lang="en-US" sz="2000" dirty="0"/>
          </a:p>
          <a:p>
            <a:pPr marL="0" indent="0">
              <a:buNone/>
            </a:pPr>
            <a:r>
              <a:rPr lang="en-US" dirty="0"/>
              <a:t>New challenges when dealing with service based architectures</a:t>
            </a:r>
          </a:p>
          <a:p>
            <a:pPr lvl="1"/>
            <a:r>
              <a:rPr lang="en-US" dirty="0"/>
              <a:t>Polyglot environment, testing environment, versioning</a:t>
            </a:r>
          </a:p>
        </p:txBody>
      </p:sp>
    </p:spTree>
    <p:extLst>
      <p:ext uri="{BB962C8B-B14F-4D97-AF65-F5344CB8AC3E}">
        <p14:creationId xmlns:p14="http://schemas.microsoft.com/office/powerpoint/2010/main" val="307628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NWS Inspired Forecast (TypeScript)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810820" y="1859339"/>
            <a:ext cx="6570359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"temp"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{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high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},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{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number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},</a:t>
            </a: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 err="1">
                <a:solidFill>
                  <a:srgbClr val="CE9178"/>
                </a:solidFill>
                <a:latin typeface="Consolas" panose="020B0609020204030204" pitchFamily="49" charset="0"/>
              </a:rPr>
              <a:t>windDirection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CompassDirection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shortForecast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 err="1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forecastPercent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 number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@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service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getForcast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9675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NWS Inspired Forecast (Bosque)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810820" y="1859339"/>
            <a:ext cx="6570359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ahrenheit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Nat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typedecl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Percentage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Nat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invariant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$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value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&lt;=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100n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ForecastBSQ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= {</a:t>
            </a: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low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Fahrenheit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high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windSpeed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max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lvl="0" defTabSz="457200">
              <a:defRPr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windDirection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CompassDirection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shortForecast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forecastPercent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Percentage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C9BBD9E2-6823-4258-9970-B7EE6E9BC4EB}"/>
              </a:ext>
            </a:extLst>
          </p:cNvPr>
          <p:cNvSpPr/>
          <p:nvPr/>
        </p:nvSpPr>
        <p:spPr>
          <a:xfrm rot="1850005">
            <a:off x="6837651" y="5542872"/>
            <a:ext cx="698015" cy="26524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75F8A09-30DB-4C9E-B573-3678EC70ED89}"/>
              </a:ext>
            </a:extLst>
          </p:cNvPr>
          <p:cNvSpPr/>
          <p:nvPr/>
        </p:nvSpPr>
        <p:spPr>
          <a:xfrm rot="1392288">
            <a:off x="7494253" y="4603782"/>
            <a:ext cx="698015" cy="26524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row: Left 9">
            <a:extLst>
              <a:ext uri="{FF2B5EF4-FFF2-40B4-BE49-F238E27FC236}">
                <a16:creationId xmlns:a16="http://schemas.microsoft.com/office/drawing/2014/main" id="{14780B3B-FB98-4A2A-AE1F-6953B4658BC0}"/>
              </a:ext>
            </a:extLst>
          </p:cNvPr>
          <p:cNvSpPr/>
          <p:nvPr/>
        </p:nvSpPr>
        <p:spPr>
          <a:xfrm rot="20182136">
            <a:off x="8659269" y="3816596"/>
            <a:ext cx="698015" cy="26524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535640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NWS Inspired Forecast (Bosque)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810819" y="1859339"/>
            <a:ext cx="9125241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4FC1FF"/>
                </a:solidFill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4FC1FF"/>
                </a:solidFill>
                <a:effectLst/>
                <a:latin typeface="Consolas" panose="020B0609020204030204" pitchFamily="49" charset="0"/>
              </a:rPr>
              <a:t>orecastType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Regex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 /</a:t>
            </a:r>
            <a:r>
              <a:rPr lang="en-US" b="0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Showers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b="0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Thunderstorms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b="0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Snow</a:t>
            </a:r>
            <a:r>
              <a:rPr lang="en-US" b="0" dirty="0" err="1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|</a:t>
            </a:r>
            <a:r>
              <a:rPr lang="en-US" dirty="0" err="1">
                <a:solidFill>
                  <a:srgbClr val="D16969"/>
                </a:solidFill>
                <a:latin typeface="Consolas" panose="020B0609020204030204" pitchFamily="49" charset="0"/>
              </a:rPr>
              <a:t>Fog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b="0" dirty="0">
              <a:solidFill>
                <a:srgbClr val="569CD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ForecastDetail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 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$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dirty="0" err="1">
                <a:solidFill>
                  <a:srgbClr val="D16969"/>
                </a:solidFill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orecastType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} (And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 $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dirty="0" err="1">
                <a:solidFill>
                  <a:srgbClr val="D16969"/>
                </a:solidFill>
                <a:latin typeface="Consolas" panose="020B0609020204030204" pitchFamily="49" charset="0"/>
              </a:rPr>
              <a:t>f</a:t>
            </a:r>
            <a:r>
              <a:rPr lang="en-US" b="0" dirty="0" err="1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orecastType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})</a:t>
            </a:r>
            <a:r>
              <a:rPr lang="en-US" b="0" dirty="0">
                <a:solidFill>
                  <a:srgbClr val="D7BA7D"/>
                </a:solidFill>
                <a:effectLst/>
                <a:latin typeface="Consolas" panose="020B0609020204030204" pitchFamily="49" charset="0"/>
              </a:rPr>
              <a:t>?</a:t>
            </a:r>
            <a:r>
              <a:rPr lang="en-US" b="0" dirty="0">
                <a:solidFill>
                  <a:srgbClr val="D16969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</a:b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ForecastBSQ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= {</a:t>
            </a: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low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low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Fahrenheit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high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windSpeed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max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windDirection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CompassDirection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shortForecast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StringOf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ForecastDetail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forecastPercent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Percentage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  <p:sp>
        <p:nvSpPr>
          <p:cNvPr id="6" name="Arrow: Left 5">
            <a:extLst>
              <a:ext uri="{FF2B5EF4-FFF2-40B4-BE49-F238E27FC236}">
                <a16:creationId xmlns:a16="http://schemas.microsoft.com/office/drawing/2014/main" id="{C9BBD9E2-6823-4258-9970-B7EE6E9BC4EB}"/>
              </a:ext>
            </a:extLst>
          </p:cNvPr>
          <p:cNvSpPr/>
          <p:nvPr/>
        </p:nvSpPr>
        <p:spPr>
          <a:xfrm rot="10800000">
            <a:off x="1988180" y="2071941"/>
            <a:ext cx="698015" cy="26524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875F8A09-30DB-4C9E-B573-3678EC70ED89}"/>
              </a:ext>
            </a:extLst>
          </p:cNvPr>
          <p:cNvSpPr/>
          <p:nvPr/>
        </p:nvSpPr>
        <p:spPr>
          <a:xfrm rot="1392288">
            <a:off x="8161716" y="4688336"/>
            <a:ext cx="698015" cy="265246"/>
          </a:xfrm>
          <a:prstGeom prst="lef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75687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– Pre-conditions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217434" y="1690688"/>
            <a:ext cx="7757132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ForecastBSQ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= {</a:t>
            </a: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low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Fahrenheit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high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windSpeed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max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lvl="0" defTabSz="457200">
              <a:defRPr/>
            </a:pP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windDirection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 err="1">
                <a:solidFill>
                  <a:srgbClr val="4EC9B0"/>
                </a:solidFill>
                <a:latin typeface="Consolas" panose="020B0609020204030204" pitchFamily="49" charset="0"/>
              </a:rPr>
              <a:t>CompassDirection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shortForecast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StringOf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ForecastDetail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forecastPercent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Percentage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getForecast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ForecastBSQ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!==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12388934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– Post-conditions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217434" y="1690688"/>
            <a:ext cx="775713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type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ForecastBSQ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= {</a:t>
            </a:r>
          </a:p>
          <a:p>
            <a:pPr lvl="0"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temp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low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Fahrenheit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high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windSpeed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{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min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max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Mph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windDirection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CompassDirection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shortForecast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StringOf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&lt;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ForecastDetail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&gt;,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  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forecastPercent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Percentage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};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69CD6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function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getForecast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(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city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String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): </a:t>
            </a:r>
            <a:r>
              <a:rPr kumimoji="0" lang="en-US" sz="1800" b="0" i="0" u="none" strike="noStrike" kern="1200" cap="none" spc="0" normalizeH="0" baseline="0" noProof="0" dirty="0" err="1">
                <a:ln>
                  <a:noFill/>
                </a:ln>
                <a:solidFill>
                  <a:srgbClr val="4EC9B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ForecastBSQ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  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586C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requires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9CDCFE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city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 !== 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CE9178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""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ensures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&lt;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high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ensures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&lt;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result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</a:t>
            </a:r>
            <a:endParaRPr lang="en-US" b="0" dirty="0">
              <a:solidFill>
                <a:srgbClr val="9CDCFE"/>
              </a:solidFill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D4D4D4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574778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7351E-F722-4A72-A5AC-BBC3C8925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Forecast – </a:t>
            </a:r>
            <a:r>
              <a:rPr lang="en-US" dirty="0" err="1"/>
              <a:t>DataType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BDD29E-58AD-4CD9-89F7-D74D751281A1}"/>
              </a:ext>
            </a:extLst>
          </p:cNvPr>
          <p:cNvSpPr txBox="1"/>
          <p:nvPr/>
        </p:nvSpPr>
        <p:spPr>
          <a:xfrm>
            <a:off x="2217434" y="1690688"/>
            <a:ext cx="775713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entity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ForecastBSQ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provides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APIType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{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{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low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Fahrenheit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high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Fahrenheit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{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Mph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windDirection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CompassDirection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shortForecast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StringOf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ForecastDetail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field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forecastPercent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Percentage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invariant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low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&lt;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temp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high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invariant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&lt; $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windSpeed</a:t>
            </a:r>
            <a:r>
              <a:rPr lang="en-US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max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main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: </a:t>
            </a:r>
            <a:r>
              <a:rPr lang="en-US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String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): </a:t>
            </a:r>
            <a:r>
              <a:rPr lang="en-US" b="0" dirty="0" err="1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ForecastBSQ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requires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city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!== </a:t>
            </a:r>
            <a:r>
              <a:rPr lang="en-US" b="0" dirty="0">
                <a:solidFill>
                  <a:srgbClr val="CE9178"/>
                </a:solidFill>
                <a:effectLst/>
                <a:latin typeface="Consolas" panose="020B0609020204030204" pitchFamily="49" charset="0"/>
              </a:rPr>
              <a:t>""</a:t>
            </a:r>
            <a:r>
              <a:rPr lang="en-US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4D4D4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3039061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6E7DAB9-A90A-4AE8-ADA3-A1694C46D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Specs with Automated Reasoning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EC3A95-28E9-4A59-983F-1D1463F585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I build a travel app that gets weather, suggests activities, and books a surfboard</a:t>
            </a:r>
          </a:p>
          <a:p>
            <a:pPr lvl="1"/>
            <a:r>
              <a:rPr lang="en-US" dirty="0"/>
              <a:t>Bosque makes very clear how to use APIs correctly</a:t>
            </a:r>
          </a:p>
          <a:p>
            <a:pPr lvl="1"/>
            <a:r>
              <a:rPr lang="en-US" dirty="0"/>
              <a:t>How do I test my new service?</a:t>
            </a:r>
          </a:p>
          <a:p>
            <a:pPr lvl="2"/>
            <a:r>
              <a:rPr lang="en-US" dirty="0"/>
              <a:t>Live data</a:t>
            </a:r>
          </a:p>
          <a:p>
            <a:pPr lvl="2"/>
            <a:r>
              <a:rPr lang="en-US" dirty="0"/>
              <a:t>Build test deployment</a:t>
            </a:r>
          </a:p>
          <a:p>
            <a:pPr lvl="2"/>
            <a:r>
              <a:rPr lang="en-US" dirty="0"/>
              <a:t>Write mocks by hand</a:t>
            </a:r>
          </a:p>
          <a:p>
            <a:pPr lvl="2"/>
            <a:r>
              <a:rPr lang="en-US" dirty="0"/>
              <a:t>“Test in production”</a:t>
            </a: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553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C71A9-ED43-47CD-B19C-7D5F218B4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Bosque Mock 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FB08F-32C0-4713-B0FA-B9FDA58D6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 and Post conditions are Bosque code</a:t>
            </a:r>
          </a:p>
          <a:p>
            <a:pPr lvl="1"/>
            <a:r>
              <a:rPr lang="en-US" dirty="0"/>
              <a:t>Bosque code is convertible to a decidable fragment for FOL</a:t>
            </a:r>
          </a:p>
          <a:p>
            <a:pPr lvl="1"/>
            <a:r>
              <a:rPr lang="en-US" dirty="0"/>
              <a:t>Can “solve” for an output value given an input using SMT solvers (Z3)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Instead of hand implementing mocks</a:t>
            </a:r>
          </a:p>
          <a:p>
            <a:pPr lvl="1"/>
            <a:r>
              <a:rPr lang="en-US" dirty="0"/>
              <a:t>Use solver to generate mock results on demand</a:t>
            </a:r>
          </a:p>
          <a:p>
            <a:pPr lvl="1"/>
            <a:r>
              <a:rPr lang="en-US" dirty="0"/>
              <a:t>Can tune for “natural” values, failures, or “odd” results</a:t>
            </a:r>
          </a:p>
          <a:p>
            <a:pPr lvl="1"/>
            <a:r>
              <a:rPr lang="en-US" dirty="0"/>
              <a:t>Fully deterministic, locally executable, and can be saved/regenerated as needed!</a:t>
            </a:r>
          </a:p>
        </p:txBody>
      </p:sp>
    </p:spTree>
    <p:extLst>
      <p:ext uri="{BB962C8B-B14F-4D97-AF65-F5344CB8AC3E}">
        <p14:creationId xmlns:p14="http://schemas.microsoft.com/office/powerpoint/2010/main" val="749379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96F4DF2F-610F-472D-856C-FBFECAF26C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1329" y="2025"/>
            <a:ext cx="8569342" cy="6855975"/>
          </a:xfrm>
        </p:spPr>
      </p:pic>
    </p:spTree>
    <p:extLst>
      <p:ext uri="{BB962C8B-B14F-4D97-AF65-F5344CB8AC3E}">
        <p14:creationId xmlns:p14="http://schemas.microsoft.com/office/powerpoint/2010/main" val="936767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871B0-31D2-884C-A1D9-BDC59D219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Parts of Bosque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78C1BB-579A-8448-85ED-899E114DD2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Source language for writing high assurance applications</a:t>
            </a:r>
          </a:p>
          <a:p>
            <a:pPr lvl="1"/>
            <a:r>
              <a:rPr lang="en-US" dirty="0"/>
              <a:t>What language features make writing high assurance code easy?</a:t>
            </a:r>
          </a:p>
          <a:p>
            <a:pPr lvl="1"/>
            <a:r>
              <a:rPr lang="en-US" dirty="0"/>
              <a:t>What language features make automated reasoning easy?</a:t>
            </a:r>
          </a:p>
          <a:p>
            <a:pPr marL="0" indent="0">
              <a:buNone/>
            </a:pPr>
            <a:r>
              <a:rPr lang="en-US" dirty="0"/>
              <a:t>Automated program reasoning and checker workflow</a:t>
            </a:r>
          </a:p>
          <a:p>
            <a:pPr lvl="1"/>
            <a:r>
              <a:rPr lang="en-US" dirty="0"/>
              <a:t>Use language features (and negative features) to simplify reasoning.</a:t>
            </a:r>
          </a:p>
          <a:p>
            <a:pPr lvl="1"/>
            <a:r>
              <a:rPr lang="en-US" dirty="0"/>
              <a:t>Create a robust software assurance workflow.</a:t>
            </a:r>
          </a:p>
          <a:p>
            <a:pPr marL="0" indent="0">
              <a:buNone/>
            </a:pPr>
            <a:r>
              <a:rPr lang="en-US" dirty="0"/>
              <a:t>Service API specification for cloud native applications</a:t>
            </a:r>
          </a:p>
          <a:p>
            <a:pPr lvl="1"/>
            <a:r>
              <a:rPr lang="en-US" dirty="0"/>
              <a:t>What is a good API language for a polyglot/distributed computing world?</a:t>
            </a:r>
          </a:p>
          <a:p>
            <a:pPr lvl="1"/>
            <a:r>
              <a:rPr lang="en-US" dirty="0"/>
              <a:t>How can we use this language &amp; reasoning address major pain points when building service based applications?</a:t>
            </a:r>
          </a:p>
        </p:txBody>
      </p:sp>
    </p:spTree>
    <p:extLst>
      <p:ext uri="{BB962C8B-B14F-4D97-AF65-F5344CB8AC3E}">
        <p14:creationId xmlns:p14="http://schemas.microsoft.com/office/powerpoint/2010/main" val="431918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4A53FE-EF41-440A-979F-24E65D686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6D45D-7EA8-47CE-943E-7B33B20D3E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282"/>
            <a:ext cx="10515600" cy="527124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Bosque is a new paradigm in programming languages and design</a:t>
            </a:r>
          </a:p>
          <a:p>
            <a:pPr lvl="1"/>
            <a:r>
              <a:rPr lang="en-US" dirty="0"/>
              <a:t>Language + Reasoning Co-Design as a core principle</a:t>
            </a:r>
          </a:p>
          <a:p>
            <a:pPr lvl="1"/>
            <a:r>
              <a:rPr lang="en-US" dirty="0"/>
              <a:t>Features selected for Automated (and human) Reasoning 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Bosque IR enables the deep understanding of a software artifact</a:t>
            </a:r>
          </a:p>
          <a:p>
            <a:pPr lvl="1"/>
            <a:r>
              <a:rPr lang="en-US" dirty="0"/>
              <a:t>Takes a tooling first view for IR design</a:t>
            </a:r>
          </a:p>
          <a:p>
            <a:pPr lvl="1"/>
            <a:r>
              <a:rPr lang="en-US" dirty="0"/>
              <a:t>Excludes features that make reasoning difficult</a:t>
            </a:r>
          </a:p>
          <a:p>
            <a:pPr marL="0" indent="0">
              <a:buNone/>
            </a:pPr>
            <a:endParaRPr lang="en-US" sz="1400" dirty="0"/>
          </a:p>
          <a:p>
            <a:pPr marL="0" indent="0">
              <a:buNone/>
            </a:pPr>
            <a:r>
              <a:rPr lang="en-US" dirty="0"/>
              <a:t>Bosque Language provides high-agility dev experience</a:t>
            </a:r>
          </a:p>
          <a:p>
            <a:pPr lvl="1"/>
            <a:r>
              <a:rPr lang="en-US" dirty="0"/>
              <a:t>A high-productivity dynamic language for the core IR that also introduces novel language features like Typed Strings and API Types  </a:t>
            </a:r>
          </a:p>
          <a:p>
            <a:pPr lvl="1"/>
            <a:r>
              <a:rPr lang="en-US" dirty="0"/>
              <a:t>New way to think about defining and working with Cloud Services and APIs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178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6F8F987-0B05-47EB-A4E7-A7C89070F3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CA608E0-42C4-48B0-A467-610766FDA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32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https://github.com/microsoft/BosqueLanguage </a:t>
            </a:r>
            <a:endParaRPr lang="en-US" sz="3200" dirty="0"/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3200" dirty="0"/>
              <a:t>“</a:t>
            </a:r>
            <a:r>
              <a:rPr lang="en-US" dirty="0"/>
              <a:t>High Assurance Software for Financial Regulation and Business Platforms” – to apprear at VMCAI 2022 </a:t>
            </a:r>
            <a:endParaRPr lang="en-US" sz="2000" dirty="0"/>
          </a:p>
          <a:p>
            <a:pPr marL="0" indent="0">
              <a:buNone/>
            </a:pPr>
            <a:endParaRPr lang="en-US" sz="2000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US" dirty="0"/>
              <a:t>“Comprehensive Reachability Refutation and Witnesses Generation via Language and Tooling Co-Design” – Technical Report</a:t>
            </a:r>
          </a:p>
          <a:p>
            <a:pPr marL="0" indent="0">
              <a:buNone/>
            </a:pPr>
            <a:endParaRPr lang="en-US" sz="2000" dirty="0"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238276187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0942381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9AC60-90A1-49EE-9DE8-604C2CC2C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BosqueIR</a:t>
            </a:r>
            <a:r>
              <a:rPr lang="en-US" dirty="0"/>
              <a:t> =&gt; SMT Formula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EEB3D2-35EC-49EB-836A-81B30D6B7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00014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By construction most </a:t>
            </a:r>
            <a:r>
              <a:rPr lang="en-US" dirty="0" err="1"/>
              <a:t>BosqueIR</a:t>
            </a:r>
            <a:r>
              <a:rPr lang="en-US" dirty="0"/>
              <a:t> constructs are 1-1 with SMT theories</a:t>
            </a:r>
          </a:p>
          <a:p>
            <a:pPr lvl="1"/>
            <a:r>
              <a:rPr lang="en-US" dirty="0"/>
              <a:t>Nat/Int =&gt; </a:t>
            </a:r>
            <a:r>
              <a:rPr lang="en-US" dirty="0" err="1"/>
              <a:t>BitVector</a:t>
            </a:r>
            <a:r>
              <a:rPr lang="en-US" dirty="0"/>
              <a:t>, Float/Decimal =&gt; Real, String =&gt; String, …</a:t>
            </a:r>
          </a:p>
          <a:p>
            <a:pPr lvl="1"/>
            <a:r>
              <a:rPr lang="en-US" dirty="0"/>
              <a:t>Tuples, Records, ADT =&gt; Theory of Constructors</a:t>
            </a:r>
          </a:p>
          <a:p>
            <a:pPr lvl="1"/>
            <a:r>
              <a:rPr lang="en-US" dirty="0"/>
              <a:t>Functions =&gt; define-fun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4FDEBD-A59D-0641-845B-88351BA54D2A}"/>
              </a:ext>
            </a:extLst>
          </p:cNvPr>
          <p:cNvSpPr txBox="1"/>
          <p:nvPr/>
        </p:nvSpPr>
        <p:spPr>
          <a:xfrm>
            <a:off x="3048000" y="3960703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(define-fun </a:t>
            </a:r>
            <a:r>
              <a:rPr lang="en-US" dirty="0" err="1"/>
              <a:t>min_int</a:t>
            </a:r>
            <a:r>
              <a:rPr lang="en-US" dirty="0"/>
              <a:t>((x </a:t>
            </a:r>
            <a:r>
              <a:rPr lang="en-US" dirty="0" err="1"/>
              <a:t>BInt</a:t>
            </a:r>
            <a:r>
              <a:rPr lang="en-US" dirty="0"/>
              <a:t>) (y </a:t>
            </a:r>
            <a:r>
              <a:rPr lang="en-US" dirty="0" err="1"/>
              <a:t>BInt</a:t>
            </a:r>
            <a:r>
              <a:rPr lang="en-US" dirty="0"/>
              <a:t>)) </a:t>
            </a:r>
            <a:r>
              <a:rPr lang="en-US" dirty="0" err="1"/>
              <a:t>BInt</a:t>
            </a:r>
            <a:endParaRPr lang="en-US" dirty="0"/>
          </a:p>
          <a:p>
            <a:r>
              <a:rPr lang="en-US" dirty="0"/>
              <a:t>  (let ((@tmp_0 (</a:t>
            </a:r>
            <a:r>
              <a:rPr lang="en-US" dirty="0" err="1"/>
              <a:t>bvsle</a:t>
            </a:r>
            <a:r>
              <a:rPr lang="en-US" dirty="0"/>
              <a:t> x y)))</a:t>
            </a:r>
          </a:p>
          <a:p>
            <a:r>
              <a:rPr lang="en-US" dirty="0"/>
              <a:t>    (</a:t>
            </a:r>
            <a:r>
              <a:rPr lang="en-US" dirty="0" err="1"/>
              <a:t>ite</a:t>
            </a:r>
            <a:r>
              <a:rPr lang="en-US" dirty="0"/>
              <a:t> @tmp_0</a:t>
            </a:r>
          </a:p>
          <a:p>
            <a:r>
              <a:rPr lang="en-US" dirty="0"/>
              <a:t>      x</a:t>
            </a:r>
          </a:p>
          <a:p>
            <a:r>
              <a:rPr lang="en-US" dirty="0"/>
              <a:t>      y</a:t>
            </a:r>
          </a:p>
          <a:p>
            <a:r>
              <a:rPr lang="en-US" dirty="0"/>
              <a:t>    )</a:t>
            </a:r>
          </a:p>
          <a:p>
            <a:r>
              <a:rPr lang="en-US" dirty="0"/>
              <a:t>  )</a:t>
            </a:r>
          </a:p>
          <a:p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1428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191E54-0677-4E6E-AE03-19F6B921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Collections are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A141CB-11A7-4AB6-BB78-40CA636B30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If no loops (and recursion is discouraged) then how to process collections?</a:t>
            </a:r>
          </a:p>
          <a:p>
            <a:pPr lvl="1"/>
            <a:r>
              <a:rPr lang="en-US" dirty="0"/>
              <a:t>Use functors (or comprehensions) to cover most common operations</a:t>
            </a:r>
          </a:p>
          <a:p>
            <a:pPr lvl="1"/>
            <a:r>
              <a:rPr lang="en-US" dirty="0"/>
              <a:t>map, filter, </a:t>
            </a:r>
            <a:r>
              <a:rPr lang="en-US" dirty="0" err="1"/>
              <a:t>findIndex</a:t>
            </a:r>
            <a:r>
              <a:rPr lang="en-US" dirty="0"/>
              <a:t>, </a:t>
            </a:r>
            <a:r>
              <a:rPr lang="en-US" dirty="0" err="1"/>
              <a:t>allOf</a:t>
            </a:r>
            <a:r>
              <a:rPr lang="en-US" dirty="0"/>
              <a:t>, fill, sort, join</a:t>
            </a:r>
            <a:r>
              <a:rPr lang="en-US"/>
              <a:t>, …</a:t>
            </a:r>
            <a:endParaRPr lang="en-US" dirty="0"/>
          </a:p>
          <a:p>
            <a:pPr lvl="1"/>
            <a:endParaRPr lang="en-US" dirty="0"/>
          </a:p>
          <a:p>
            <a:pPr marL="0" indent="0">
              <a:buNone/>
            </a:pPr>
            <a:r>
              <a:rPr lang="en-US" dirty="0"/>
              <a:t>Challenge is to define (hopefully decidable) theory for these operations</a:t>
            </a:r>
          </a:p>
          <a:p>
            <a:pPr marL="457200" lvl="1" indent="0">
              <a:buNone/>
            </a:pPr>
            <a:r>
              <a:rPr lang="en-US" dirty="0"/>
              <a:t>+ Only a finite set with known semantics so we can encode – one and done</a:t>
            </a:r>
          </a:p>
          <a:p>
            <a:pPr marL="457200" lvl="1" indent="0">
              <a:buNone/>
            </a:pPr>
            <a:r>
              <a:rPr lang="en-US" dirty="0"/>
              <a:t>- Still reasoning over symbolically bounded structures so can’t finitize directly like other Bosque features</a:t>
            </a:r>
          </a:p>
        </p:txBody>
      </p:sp>
    </p:spTree>
    <p:extLst>
      <p:ext uri="{BB962C8B-B14F-4D97-AF65-F5344CB8AC3E}">
        <p14:creationId xmlns:p14="http://schemas.microsoft.com/office/powerpoint/2010/main" val="3102436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F9DFB7-EDEC-4893-80EB-BE4EA6515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Many Ops as Constructors &amp; Destructors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075AEA4-DB16-48A5-82C1-1BB2AE2C3A84}"/>
              </a:ext>
            </a:extLst>
          </p:cNvPr>
          <p:cNvSpPr txBox="1"/>
          <p:nvPr/>
        </p:nvSpPr>
        <p:spPr>
          <a:xfrm>
            <a:off x="3047456" y="1606119"/>
            <a:ext cx="6097088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0" dirty="0">
                <a:solidFill>
                  <a:srgbClr val="C586C0"/>
                </a:solidFill>
                <a:effectLst/>
                <a:latin typeface="Consolas" panose="020B0609020204030204" pitchFamily="49" charset="0"/>
              </a:rPr>
              <a:t>type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=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const_3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</a:p>
          <a:p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    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|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fill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|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*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|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09BD81-3D48-44E3-8BF3-6C35440E697D}"/>
              </a:ext>
            </a:extLst>
          </p:cNvPr>
          <p:cNvSpPr txBox="1"/>
          <p:nvPr/>
        </p:nvSpPr>
        <p:spPr>
          <a:xfrm>
            <a:off x="416378" y="3620666"/>
            <a:ext cx="1135924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r>
              <a:rPr lang="en-US" sz="2000" b="0" dirty="0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sz="2000" dirty="0" err="1">
                <a:solidFill>
                  <a:srgbClr val="9CDCFE"/>
                </a:solidFill>
                <a:latin typeface="Consolas" panose="020B0609020204030204" pitchFamily="49" charset="0"/>
              </a:rPr>
              <a:t>allOf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[p](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= </a:t>
            </a: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const_3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=&gt; (and p(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 p(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y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 p(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z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    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| 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fill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c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v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 =&gt; p(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v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|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append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l1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l2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=&gt; 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(and </a:t>
            </a:r>
            <a:r>
              <a:rPr lang="en-US" sz="2000" dirty="0" err="1">
                <a:solidFill>
                  <a:srgbClr val="9CDCFE"/>
                </a:solidFill>
                <a:latin typeface="Consolas" panose="020B0609020204030204" pitchFamily="49" charset="0"/>
              </a:rPr>
              <a:t>allOf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[p](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l1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 </a:t>
            </a:r>
            <a:r>
              <a:rPr lang="en-US" sz="2000" dirty="0" err="1">
                <a:solidFill>
                  <a:srgbClr val="9CDCFE"/>
                </a:solidFill>
                <a:latin typeface="Consolas" panose="020B0609020204030204" pitchFamily="49" charset="0"/>
              </a:rPr>
              <a:t>allOf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[p](</a:t>
            </a:r>
            <a:r>
              <a:rPr lang="en-US" sz="2000">
                <a:solidFill>
                  <a:srgbClr val="9CDCFE"/>
                </a:solidFill>
                <a:latin typeface="Consolas" panose="020B0609020204030204" pitchFamily="49" charset="0"/>
              </a:rPr>
              <a:t>l2</a:t>
            </a:r>
            <a:r>
              <a:rPr lang="en-US" sz="200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   |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map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](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lp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=&gt; \</a:t>
            </a:r>
            <a:r>
              <a:rPr lang="en-US" sz="2000" b="0" dirty="0" err="1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forall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n, n &lt; 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2000" dirty="0" err="1">
                <a:solidFill>
                  <a:srgbClr val="9CDCFE"/>
                </a:solidFill>
                <a:latin typeface="Consolas" panose="020B0609020204030204" pitchFamily="49" charset="0"/>
              </a:rPr>
              <a:t>lp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) 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=&gt; p(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get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lp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))</a:t>
            </a: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</a:br>
            <a:endParaRPr lang="en-US" sz="20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312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0AE02A-51EF-461C-A129-1E8FDF29F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Quantifiers Still in Some Places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26965B-D4B8-4AAD-91FF-3CA58CAC5C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Suppose we have:</a:t>
            </a:r>
          </a:p>
          <a:p>
            <a:pPr marL="0" indent="0">
              <a:buNone/>
            </a:pP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List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sz="20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&gt;::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range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2000" dirty="0">
                <a:solidFill>
                  <a:srgbClr val="9CDCFE"/>
                </a:solidFill>
                <a:latin typeface="Consolas" panose="020B0609020204030204" pitchFamily="49" charset="0"/>
              </a:rPr>
              <a:t>e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).</a:t>
            </a:r>
            <a:r>
              <a:rPr lang="en-US" sz="2000" b="0" dirty="0" err="1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allOf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 err="1">
                <a:solidFill>
                  <a:srgbClr val="569CD6"/>
                </a:solidFill>
                <a:effectLst/>
                <a:latin typeface="Consolas" panose="020B0609020204030204" pitchFamily="49" charset="0"/>
              </a:rPr>
              <a:t>fn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 </a:t>
            </a:r>
            <a:r>
              <a:rPr lang="en-US" sz="2000" b="0" dirty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x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 &gt; </a:t>
            </a:r>
            <a:r>
              <a:rPr lang="en-US" sz="2000" b="0" dirty="0">
                <a:solidFill>
                  <a:srgbClr val="B5CEA8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sz="20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indent="0">
              <a:buNone/>
            </a:pPr>
            <a:r>
              <a:rPr lang="en-US" sz="2000" dirty="0">
                <a:solidFill>
                  <a:srgbClr val="D4D4D4"/>
                </a:solidFill>
                <a:latin typeface="Consolas" panose="020B0609020204030204" pitchFamily="49" charset="0"/>
              </a:rPr>
              <a:t>	</a:t>
            </a:r>
            <a:r>
              <a:rPr lang="en-US" sz="2400" dirty="0"/>
              <a:t> Can’t check single element – must ensure [p] holds on full symbolic range </a:t>
            </a:r>
            <a:endParaRPr lang="en-US" sz="2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/>
              <a:t>BitVectors</a:t>
            </a:r>
            <a:r>
              <a:rPr lang="en-US" dirty="0"/>
              <a:t>!</a:t>
            </a:r>
          </a:p>
          <a:p>
            <a:pPr lvl="1"/>
            <a:r>
              <a:rPr lang="en-US" dirty="0"/>
              <a:t>Use Nat (</a:t>
            </a:r>
            <a:r>
              <a:rPr lang="en-US" dirty="0" err="1"/>
              <a:t>BitVector</a:t>
            </a:r>
            <a:r>
              <a:rPr lang="en-US" dirty="0"/>
              <a:t>) as index for collections</a:t>
            </a:r>
          </a:p>
          <a:p>
            <a:pPr lvl="1"/>
            <a:r>
              <a:rPr lang="en-US" dirty="0"/>
              <a:t>All quantifiers over BV index values =&gt; logic in QBVF (decidable)</a:t>
            </a:r>
          </a:p>
          <a:p>
            <a:pPr lvl="1"/>
            <a:r>
              <a:rPr lang="en-US" dirty="0"/>
              <a:t>Can also generate models for failed verifications!</a:t>
            </a:r>
          </a:p>
          <a:p>
            <a:pPr marL="457200" lvl="1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992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CB93CA3-09BC-4B67-B535-20108EC597BA}"/>
              </a:ext>
            </a:extLst>
          </p:cNvPr>
          <p:cNvSpPr/>
          <p:nvPr/>
        </p:nvSpPr>
        <p:spPr>
          <a:xfrm>
            <a:off x="6876751" y="2137775"/>
            <a:ext cx="4081059" cy="33239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abs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  var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sign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&lt;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  sign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-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sign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C02CE1-E2B2-459C-A07B-3AABF0891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Block Scoping and Mutable Variables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96F442-8D1E-4171-80A8-EC52F39C5E0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Block scoping allows developers to chunk their work and helps </a:t>
            </a:r>
            <a:r>
              <a:rPr lang="en-US" dirty="0" err="1"/>
              <a:t>linerarize</a:t>
            </a:r>
            <a:r>
              <a:rPr lang="en-US" dirty="0"/>
              <a:t> flow.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dirty="0"/>
              <a:t>Works best if variables can be reassigned – normally this breaks immutability but IR supports Single Dynamic Assignment (no loops) so we can rewrite to </a:t>
            </a:r>
            <a:r>
              <a:rPr lang="en-US" i="1" dirty="0"/>
              <a:t>pure</a:t>
            </a:r>
            <a:r>
              <a:rPr lang="en-US" dirty="0"/>
              <a:t> version!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7AE623F-641C-40B3-A977-62F50646726B}"/>
              </a:ext>
            </a:extLst>
          </p:cNvPr>
          <p:cNvSpPr/>
          <p:nvPr/>
        </p:nvSpPr>
        <p:spPr>
          <a:xfrm>
            <a:off x="6876751" y="2137775"/>
            <a:ext cx="4658180" cy="32316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abs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sign_0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  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&lt; 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  sign_1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-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 sign_2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l-GR" sz="2400" i="1" dirty="0">
                <a:solidFill>
                  <a:srgbClr val="92D050"/>
                </a:solidFill>
              </a:rPr>
              <a:t>φ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sign_0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 sign_1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sign_2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304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1AA31-66DF-4F14-B4A4-34E846E77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5D3BD7-FCBD-430F-82FB-AB4E038EC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974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 addition to multi-return values Bosque also allows developers to automatically thread parameters via ref argument passing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89BA5B-68C4-4E12-A9CE-F7AD77B03BD7}"/>
              </a:ext>
            </a:extLst>
          </p:cNvPr>
          <p:cNvSpPr txBox="1"/>
          <p:nvPr/>
        </p:nvSpPr>
        <p:spPr>
          <a:xfrm>
            <a:off x="1029325" y="2769277"/>
            <a:ext cx="1013335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&gt;,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has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 { 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 } 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//use the ref parameter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());           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//update the ref parameter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();                        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//multi-return updated parameter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...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&gt;@{};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nameid1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nameid2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"goodbye"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_debug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toList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());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//List&lt;[String, Int]&gt;@{ ["hello", 0], ["goodbye", 1] }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D6CF8A-7AA6-42DB-9036-BA9D46683B9E}"/>
              </a:ext>
            </a:extLst>
          </p:cNvPr>
          <p:cNvSpPr txBox="1"/>
          <p:nvPr/>
        </p:nvSpPr>
        <p:spPr>
          <a:xfrm>
            <a:off x="1029325" y="2769277"/>
            <a:ext cx="1094752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&gt;,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 Map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&gt;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has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 {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get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 } 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str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envp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size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(),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envp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...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Map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&gt;@{};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nameid1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"hello"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let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nameid2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internString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env1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"goodbye"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025762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0B511-0CE4-7A44-9A31-6F289569F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Bosque Language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A44951-BEBD-5243-A5BF-E7D0B4202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5163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41A814F-F532-45D5-B192-4855BD9D5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Walk Through the Bosque Language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7EA855-A73C-4C92-B765-BCD246CCF6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9131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Must be able to express rich computation (not a simple DSL)</a:t>
            </a:r>
          </a:p>
          <a:p>
            <a:pPr marL="0" indent="0">
              <a:buNone/>
            </a:pPr>
            <a:r>
              <a:rPr lang="en-US" dirty="0"/>
              <a:t>Approachable by modern dev coming from C#/Java/TypeScript</a:t>
            </a:r>
          </a:p>
          <a:p>
            <a:pPr lvl="1"/>
            <a:r>
              <a:rPr lang="en-US" dirty="0"/>
              <a:t>Should be productive within a few days</a:t>
            </a:r>
          </a:p>
          <a:p>
            <a:pPr marL="0" indent="0">
              <a:buNone/>
            </a:pPr>
            <a:r>
              <a:rPr lang="en-US" dirty="0"/>
              <a:t>No knowledge of proofs or additional specification language</a:t>
            </a:r>
          </a:p>
          <a:p>
            <a:pPr marL="0" indent="0">
              <a:buNone/>
            </a:pPr>
            <a:r>
              <a:rPr lang="en-US" dirty="0"/>
              <a:t>Optimized for a cloud-centric distributed world!</a:t>
            </a:r>
          </a:p>
          <a:p>
            <a:pPr lvl="2"/>
            <a:endParaRPr lang="en-US" dirty="0"/>
          </a:p>
          <a:p>
            <a:pPr marL="0" indent="0">
              <a:buNone/>
            </a:pPr>
            <a:r>
              <a:rPr lang="en-US" dirty="0"/>
              <a:t>Bosque borrows heavily from the functional family of languages</a:t>
            </a:r>
          </a:p>
          <a:p>
            <a:pPr lvl="1"/>
            <a:r>
              <a:rPr lang="en-US" dirty="0"/>
              <a:t>Careful design to support reasoning needs</a:t>
            </a:r>
          </a:p>
          <a:p>
            <a:pPr lvl="1"/>
            <a:r>
              <a:rPr lang="en-US" dirty="0"/>
              <a:t>Eliminate some common anti-patterns</a:t>
            </a:r>
          </a:p>
        </p:txBody>
      </p:sp>
    </p:spTree>
    <p:extLst>
      <p:ext uri="{BB962C8B-B14F-4D97-AF65-F5344CB8AC3E}">
        <p14:creationId xmlns:p14="http://schemas.microsoft.com/office/powerpoint/2010/main" val="12632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C42B5-233B-496C-9043-0530BF105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Bosque Language Samples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8169B35-5D7E-413C-BCCA-5ABA8A6E19B5}"/>
              </a:ext>
            </a:extLst>
          </p:cNvPr>
          <p:cNvSpPr/>
          <p:nvPr/>
        </p:nvSpPr>
        <p:spPr>
          <a:xfrm>
            <a:off x="1143014" y="1980379"/>
            <a:ext cx="3505200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abs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 var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sign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 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if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&lt; 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    sign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= -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1i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}</a:t>
            </a:r>
          </a:p>
          <a:p>
            <a:b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*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sign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8F02F-18E3-4736-917A-579070CBCEAE}"/>
              </a:ext>
            </a:extLst>
          </p:cNvPr>
          <p:cNvSpPr/>
          <p:nvPr/>
        </p:nvSpPr>
        <p:spPr>
          <a:xfrm>
            <a:off x="5450104" y="1980379"/>
            <a:ext cx="504658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allPos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(...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List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&gt;):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Bool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C586C0"/>
                </a:solidFill>
                <a:latin typeface="Consolas" panose="020B0609020204030204" pitchFamily="49" charset="0"/>
              </a:rPr>
              <a:t>  return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args</a:t>
            </a:r>
            <a:r>
              <a:rPr lang="en-US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allOf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pred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 =&gt; x &gt;= 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0i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foo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B5CEA8"/>
                </a:solidFill>
                <a:latin typeface="Consolas" panose="020B0609020204030204" pitchFamily="49" charset="0"/>
              </a:rPr>
              <a:t>3</a:t>
            </a:r>
            <a:r>
              <a:rPr lang="da-DK" sz="1600" dirty="0">
                <a:solidFill>
                  <a:srgbClr val="D4D4D4"/>
                </a:solidFill>
                <a:latin typeface="Consolas" panose="020B0609020204030204" pitchFamily="49" charset="0"/>
              </a:rPr>
              <a:t>); </a:t>
            </a:r>
            <a:r>
              <a:rPr lang="en-US" sz="1600" dirty="0">
                <a:solidFill>
                  <a:srgbClr val="6A9955"/>
                </a:solidFill>
                <a:latin typeface="Consolas" panose="020B0609020204030204" pitchFamily="49" charset="0"/>
              </a:rPr>
              <a:t>//true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7305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F7545-80FB-4FD5-9B9B-BA7C49EDCC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Verification Support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0F51766-7F7A-4D9A-8DD9-B8332984AD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Program logic checks are fundamental to quickly catching bugs but explicit conditionals or custom libraries lead to suboptimal systems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0935B1-3D48-40E2-8B8C-A3CC885714B4}"/>
              </a:ext>
            </a:extLst>
          </p:cNvPr>
          <p:cNvSpPr txBox="1"/>
          <p:nvPr/>
        </p:nvSpPr>
        <p:spPr>
          <a:xfrm>
            <a:off x="1972768" y="2887682"/>
            <a:ext cx="824646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gcd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requires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release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//check is always done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ensures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&gt;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             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//only in debug/test build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...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4B531E-C787-489C-B378-D527B89C183E}"/>
              </a:ext>
            </a:extLst>
          </p:cNvPr>
          <p:cNvSpPr txBox="1"/>
          <p:nvPr/>
        </p:nvSpPr>
        <p:spPr>
          <a:xfrm>
            <a:off x="3274093" y="2887682"/>
            <a:ext cx="529616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gcd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):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x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||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abort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...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Debug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::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postEnabled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&amp;&amp;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abort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</a:p>
          <a:p>
            <a:b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v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316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3" grpId="0"/>
      <p:bldP spid="3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1FD00-9BD1-490D-94CF-4ACD5B03E0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Invariants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5D96289-98C2-5645-AEFC-2676E537906F}"/>
              </a:ext>
            </a:extLst>
          </p:cNvPr>
          <p:cNvSpPr/>
          <p:nvPr/>
        </p:nvSpPr>
        <p:spPr>
          <a:xfrm>
            <a:off x="3770573" y="2127523"/>
            <a:ext cx="4416958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entity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CalendarEvent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location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Start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ISOTime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 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ISOTime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...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D55BA5D-D9DD-564C-BC0C-5DDA53D2CB88}"/>
              </a:ext>
            </a:extLst>
          </p:cNvPr>
          <p:cNvSpPr/>
          <p:nvPr/>
        </p:nvSpPr>
        <p:spPr>
          <a:xfrm>
            <a:off x="3770573" y="2127523"/>
            <a:ext cx="4416958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entity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CalendarEvent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name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location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>
                <a:solidFill>
                  <a:srgbClr val="4EC9B0"/>
                </a:solidFill>
                <a:latin typeface="Consolas" panose="020B0609020204030204" pitchFamily="49" charset="0"/>
              </a:rPr>
              <a:t>String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start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ISOTime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 field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end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: </a:t>
            </a:r>
            <a:r>
              <a:rPr lang="en-US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ISOTime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invariant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$name 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!==</a:t>
            </a:r>
            <a:r>
              <a:rPr lang="en-US" sz="1600" dirty="0">
                <a:solidFill>
                  <a:srgbClr val="CE9178"/>
                </a:solidFill>
                <a:latin typeface="Consolas" panose="020B0609020204030204" pitchFamily="49" charset="0"/>
              </a:rPr>
              <a:t> ""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 invariant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$location 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!==</a:t>
            </a:r>
            <a:r>
              <a:rPr lang="en-US" sz="1600">
                <a:solidFill>
                  <a:srgbClr val="CE9178"/>
                </a:solidFill>
                <a:latin typeface="Consolas" panose="020B0609020204030204" pitchFamily="49" charset="0"/>
              </a:rPr>
              <a:t> ""</a:t>
            </a:r>
            <a:r>
              <a:rPr lang="en-US" sz="160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569CD6"/>
                </a:solidFill>
                <a:latin typeface="Consolas" panose="020B0609020204030204" pitchFamily="49" charset="0"/>
              </a:rPr>
              <a:t>  invariant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$start 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&lt; </a:t>
            </a:r>
            <a:r>
              <a:rPr lang="en-US" sz="1600" dirty="0">
                <a:solidFill>
                  <a:srgbClr val="9CDCFE"/>
                </a:solidFill>
                <a:latin typeface="Consolas" panose="020B0609020204030204" pitchFamily="49" charset="0"/>
              </a:rPr>
              <a:t>$end</a:t>
            </a:r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  ...</a:t>
            </a:r>
          </a:p>
          <a:p>
            <a:r>
              <a:rPr lang="en-US" sz="1600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91208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03D5C-D2DB-4093-8EFF-DE617040F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Typed Strings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FB8D06-9BB5-F944-AF32-AAC7FD49A635}"/>
              </a:ext>
            </a:extLst>
          </p:cNvPr>
          <p:cNvSpPr txBox="1"/>
          <p:nvPr/>
        </p:nvSpPr>
        <p:spPr>
          <a:xfrm>
            <a:off x="1375719" y="2248466"/>
            <a:ext cx="65274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/[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}(-[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})?/;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59D3D7-7BA8-934A-A0DD-33A3F707B4FB}"/>
              </a:ext>
            </a:extLst>
          </p:cNvPr>
          <p:cNvSpPr txBox="1"/>
          <p:nvPr/>
        </p:nvSpPr>
        <p:spPr>
          <a:xfrm>
            <a:off x="1375719" y="2248466"/>
            <a:ext cx="94405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/[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}(-[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})?/;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isNYCode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StringOf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&gt;): </a:t>
            </a:r>
            <a:r>
              <a:rPr lang="en-US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dirty="0">
                <a:solidFill>
                  <a:srgbClr val="C586C0"/>
                </a:solidFill>
                <a:latin typeface="Menlo" panose="020B0609030804020204" pitchFamily="49" charset="0"/>
              </a:rPr>
              <a:t>  </a:t>
            </a:r>
            <a:r>
              <a:rPr lang="en-US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().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startsWith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(/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]/);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isNYCode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'10001'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Menlo" panose="020B0609030804020204" pitchFamily="49" charset="0"/>
              </a:rPr>
              <a:t>ZipcodeUS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6A9955"/>
                </a:solidFill>
                <a:latin typeface="Menlo" panose="020B0609030804020204" pitchFamily="49" charset="0"/>
              </a:rPr>
              <a:t>//true</a:t>
            </a:r>
            <a:endParaRPr lang="en-US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isNYCode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'87111'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Menlo" panose="020B0609030804020204" pitchFamily="49" charset="0"/>
              </a:rPr>
              <a:t>ZipcodeUS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6A9955"/>
                </a:solidFill>
                <a:latin typeface="Menlo" panose="020B0609030804020204" pitchFamily="49" charset="0"/>
              </a:rPr>
              <a:t>//false</a:t>
            </a:r>
            <a:endParaRPr lang="en-US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27227FF-58D1-CE4A-A8C7-96C2452694A8}"/>
              </a:ext>
            </a:extLst>
          </p:cNvPr>
          <p:cNvSpPr txBox="1"/>
          <p:nvPr/>
        </p:nvSpPr>
        <p:spPr>
          <a:xfrm>
            <a:off x="1375719" y="1983441"/>
            <a:ext cx="10790537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b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typedecl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= /[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5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}(-[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]{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})?/;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isNYCode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StringOf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&gt;): </a:t>
            </a:r>
            <a:r>
              <a:rPr lang="en-US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Bool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{ </a:t>
            </a:r>
          </a:p>
          <a:p>
            <a:r>
              <a:rPr lang="en-US" b="0" dirty="0">
                <a:solidFill>
                  <a:srgbClr val="C586C0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 err="1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().</a:t>
            </a:r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startsWith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(/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]/);</a:t>
            </a:r>
          </a:p>
          <a:p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b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</a:br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isNYCode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'10001'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Menlo" panose="020B0609030804020204" pitchFamily="49" charset="0"/>
              </a:rPr>
              <a:t>ZipcodeUS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6A9955"/>
                </a:solidFill>
                <a:latin typeface="Menlo" panose="020B0609030804020204" pitchFamily="49" charset="0"/>
              </a:rPr>
              <a:t>//true</a:t>
            </a:r>
            <a:endParaRPr lang="en-US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dirty="0" err="1">
                <a:solidFill>
                  <a:srgbClr val="9CDCFE"/>
                </a:solidFill>
                <a:latin typeface="Menlo" panose="020B0609030804020204" pitchFamily="49" charset="0"/>
              </a:rPr>
              <a:t>isNYCode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US" dirty="0">
                <a:solidFill>
                  <a:srgbClr val="CE9178"/>
                </a:solidFill>
                <a:latin typeface="Menlo" panose="020B0609030804020204" pitchFamily="49" charset="0"/>
              </a:rPr>
              <a:t>'87111'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#</a:t>
            </a:r>
            <a:r>
              <a:rPr lang="en-US" dirty="0">
                <a:solidFill>
                  <a:srgbClr val="4EC9B0"/>
                </a:solidFill>
                <a:latin typeface="Menlo" panose="020B0609030804020204" pitchFamily="49" charset="0"/>
              </a:rPr>
              <a:t>ZipcodeUS</a:t>
            </a:r>
            <a:r>
              <a:rPr lang="en-US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US" dirty="0">
                <a:solidFill>
                  <a:srgbClr val="6A9955"/>
                </a:solidFill>
                <a:latin typeface="Menlo" panose="020B0609030804020204" pitchFamily="49" charset="0"/>
              </a:rPr>
              <a:t>//false </a:t>
            </a:r>
          </a:p>
          <a:p>
            <a:endParaRPr lang="en-US" b="0" dirty="0">
              <a:solidFill>
                <a:srgbClr val="6A9955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isNYCode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"12"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//type error not a </a:t>
            </a:r>
            <a:r>
              <a:rPr lang="en-US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StringOf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 err="1">
                <a:solidFill>
                  <a:srgbClr val="9CDCFE"/>
                </a:solidFill>
                <a:effectLst/>
                <a:latin typeface="Menlo" panose="020B0609030804020204" pitchFamily="49" charset="0"/>
              </a:rPr>
              <a:t>isNYCode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'WC1E'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#</a:t>
            </a:r>
            <a:r>
              <a:rPr lang="en-US" b="0" dirty="0">
                <a:solidFill>
                  <a:srgbClr val="4EC9B0"/>
                </a:solidFill>
                <a:effectLst/>
                <a:latin typeface="Menlo" panose="020B0609030804020204" pitchFamily="49" charset="0"/>
              </a:rPr>
              <a:t>PostcodeUK</a:t>
            </a:r>
            <a:r>
              <a:rPr lang="en-US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//type error not a </a:t>
            </a:r>
            <a:r>
              <a:rPr lang="en-US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StringOf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ZipcodeUS</a:t>
            </a:r>
            <a:r>
              <a:rPr lang="en-US" b="0" dirty="0">
                <a:solidFill>
                  <a:srgbClr val="6A9955"/>
                </a:solidFill>
                <a:effectLst/>
                <a:latin typeface="Menlo" panose="020B0609030804020204" pitchFamily="49" charset="0"/>
              </a:rPr>
              <a:t>&gt;</a:t>
            </a:r>
            <a:endParaRPr lang="en-US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0799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</p:bld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2734</Words>
  <Application>Microsoft Macintosh PowerPoint</Application>
  <PresentationFormat>Widescreen</PresentationFormat>
  <Paragraphs>393</Paragraphs>
  <Slides>38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Consolas</vt:lpstr>
      <vt:lpstr>Menlo</vt:lpstr>
      <vt:lpstr>1_Office Theme</vt:lpstr>
      <vt:lpstr>High Assurance Software with Bosque  Mark Marron Microsoft Research November 2021</vt:lpstr>
      <vt:lpstr>PowerPoint Presentation</vt:lpstr>
      <vt:lpstr>Parts of Bosque</vt:lpstr>
      <vt:lpstr>Bosque Language</vt:lpstr>
      <vt:lpstr>A Walk Through the Bosque Language</vt:lpstr>
      <vt:lpstr>Bosque Language Samples</vt:lpstr>
      <vt:lpstr>Verification Support</vt:lpstr>
      <vt:lpstr>Data Invariants</vt:lpstr>
      <vt:lpstr>Typed Strings</vt:lpstr>
      <vt:lpstr>Typed Numbers</vt:lpstr>
      <vt:lpstr>Bosque Checker</vt:lpstr>
      <vt:lpstr>Intermediate Representation for Reasoning</vt:lpstr>
      <vt:lpstr>Challenges to Deep Understanding</vt:lpstr>
      <vt:lpstr>Looping and Iterative Constructs</vt:lpstr>
      <vt:lpstr>BosqueIR =&gt; SMT Formula</vt:lpstr>
      <vt:lpstr>Checker Results</vt:lpstr>
      <vt:lpstr>PowerPoint Presentation</vt:lpstr>
      <vt:lpstr>PowerPoint Presentation</vt:lpstr>
      <vt:lpstr>Cloud APIs with Bosque</vt:lpstr>
      <vt:lpstr>The Future of the Cloud is APIs</vt:lpstr>
      <vt:lpstr>NWS Inspired Forecast (TypeScript)</vt:lpstr>
      <vt:lpstr>NWS Inspired Forecast (Bosque)</vt:lpstr>
      <vt:lpstr>NWS Inspired Forecast (Bosque)</vt:lpstr>
      <vt:lpstr>Forecast – Pre-conditions</vt:lpstr>
      <vt:lpstr>Forecast – Post-conditions</vt:lpstr>
      <vt:lpstr>Forecast – DataType</vt:lpstr>
      <vt:lpstr>Specs with Automated Reasoning</vt:lpstr>
      <vt:lpstr>Bosque Mock Generator</vt:lpstr>
      <vt:lpstr>PowerPoint Presentation</vt:lpstr>
      <vt:lpstr>Conclusion</vt:lpstr>
      <vt:lpstr>References</vt:lpstr>
      <vt:lpstr>PowerPoint Presentation</vt:lpstr>
      <vt:lpstr>BosqueIR =&gt; SMT Formula</vt:lpstr>
      <vt:lpstr>Collections are Hard</vt:lpstr>
      <vt:lpstr>Many Ops as Constructors &amp; Destructors</vt:lpstr>
      <vt:lpstr>Quantifiers Still in Some Places </vt:lpstr>
      <vt:lpstr>Block Scoping and Mutable Variables</vt:lpstr>
      <vt:lpstr>Ref Parameters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Marron</dc:creator>
  <cp:lastModifiedBy>Mark Marron</cp:lastModifiedBy>
  <cp:revision>60</cp:revision>
  <dcterms:created xsi:type="dcterms:W3CDTF">2021-11-02T17:33:22Z</dcterms:created>
  <dcterms:modified xsi:type="dcterms:W3CDTF">2021-11-11T04:35:09Z</dcterms:modified>
</cp:coreProperties>
</file>

<file path=docProps/thumbnail.jpeg>
</file>